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Average"/>
      <p:regular r:id="rId16"/>
    </p:embeddedFont>
    <p:embeddedFont>
      <p:font typeface="Oswal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swald-regular.fntdata"/><Relationship Id="rId16"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5712acc0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5712acc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712acc0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712acc0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Rick: begin t/m Render Pipelines</a:t>
            </a:r>
            <a:endParaRPr/>
          </a:p>
          <a:p>
            <a:pPr indent="0" lvl="0" marL="0" rtl="0" algn="l">
              <a:spcBef>
                <a:spcPts val="0"/>
              </a:spcBef>
              <a:spcAft>
                <a:spcPts val="0"/>
              </a:spcAft>
              <a:buNone/>
            </a:pPr>
            <a:r>
              <a:rPr lang="en"/>
              <a:t>Jelle: Shader Graph t/m sources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5712acc0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5712acc0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712acc0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712acc0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Zie file in folder.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5712acc0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5712acc0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2018.x and higher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5712acc0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5712acc0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712acc0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712acc0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5712acc0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5712acc0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5712acc0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5712acc0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blogs.unity3d.com/2018/10/05/art-that-moves-creating-animated-materials-with-shader-graph/" TargetMode="External"/><Relationship Id="rId4" Type="http://schemas.openxmlformats.org/officeDocument/2006/relationships/hyperlink" Target="https://gamedevelopment.tutsplus.com/tutorials/a-beginners-guide-to-coding-graphics-shaders--cms-2331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UnityTechnologies/ShaderGraph_ExampleLibrary" TargetMode="External"/><Relationship Id="rId4" Type="http://schemas.openxmlformats.org/officeDocument/2006/relationships/hyperlink" Target="https://blogs.unity3d.com/2018/10/05/art-that-moves-creating-animated-materials-with-shader-grap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Unity Shaders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shaders with the use of Shader Graph</a:t>
            </a:r>
            <a:endParaRPr/>
          </a:p>
        </p:txBody>
      </p:sp>
      <p:sp>
        <p:nvSpPr>
          <p:cNvPr id="61" name="Google Shape;61;p13"/>
          <p:cNvSpPr txBox="1"/>
          <p:nvPr>
            <p:ph idx="1" type="subTitle"/>
          </p:nvPr>
        </p:nvSpPr>
        <p:spPr>
          <a:xfrm>
            <a:off x="671250" y="39674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Presented to you by:</a:t>
            </a:r>
            <a:endParaRPr sz="1800"/>
          </a:p>
          <a:p>
            <a:pPr indent="0" lvl="0" marL="0" rtl="0" algn="ctr">
              <a:spcBef>
                <a:spcPts val="0"/>
              </a:spcBef>
              <a:spcAft>
                <a:spcPts val="0"/>
              </a:spcAft>
              <a:buNone/>
            </a:pPr>
            <a:r>
              <a:rPr lang="en" sz="1800"/>
              <a:t>Roel Borkent, Jelle Dimmendaal, Mike Lamsma, Sven Timmers, Rick Zweers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19" name="Google Shape;119;p22"/>
          <p:cNvSpPr txBox="1"/>
          <p:nvPr>
            <p:ph idx="1" type="body"/>
          </p:nvPr>
        </p:nvSpPr>
        <p:spPr>
          <a:xfrm>
            <a:off x="340000" y="1159550"/>
            <a:ext cx="8520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Unity. (2018, 5 oktober). Art That Moves: Creating Animated Materials with Shader Graph – Unity Blog. Geraadpleegd op 29 oktober 2019, van </a:t>
            </a:r>
            <a:r>
              <a:rPr lang="en" sz="1000" u="sng">
                <a:solidFill>
                  <a:schemeClr val="hlink"/>
                </a:solidFill>
                <a:hlinkClick r:id="rId3"/>
              </a:rPr>
              <a:t>https://blogs.unity3d.com/2018/10/05/art-that-moves-creating-animated-materials-with-shader-graph/</a:t>
            </a:r>
            <a:endParaRPr sz="1000"/>
          </a:p>
          <a:p>
            <a:pPr indent="-292100" lvl="0" marL="457200" rtl="0" algn="l">
              <a:spcBef>
                <a:spcPts val="0"/>
              </a:spcBef>
              <a:spcAft>
                <a:spcPts val="0"/>
              </a:spcAft>
              <a:buSzPts val="1000"/>
              <a:buChar char="●"/>
            </a:pPr>
            <a:r>
              <a:rPr lang="en" sz="1000"/>
              <a:t>Shehata, O. (2015, 15 april). A Beginner’s Guide to Coding Graphics Shaders. Geraadpleegd op 29 oktober 2019, van </a:t>
            </a:r>
            <a:r>
              <a:rPr lang="en" sz="1000" u="sng">
                <a:solidFill>
                  <a:schemeClr val="hlink"/>
                </a:solidFill>
                <a:hlinkClick r:id="rId4"/>
              </a:rPr>
              <a:t>https://gamedevelopment.tutsplus.com/tutorials/a-beginners-guide-to-coding-graphics-shaders--cms-23313</a:t>
            </a:r>
            <a:r>
              <a:rPr lang="en" sz="1000"/>
              <a:t>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67" name="Google Shape;67;p14"/>
          <p:cNvSpPr txBox="1"/>
          <p:nvPr>
            <p:ph idx="1" type="body"/>
          </p:nvPr>
        </p:nvSpPr>
        <p:spPr>
          <a:xfrm>
            <a:off x="311700" y="1112875"/>
            <a:ext cx="3131700" cy="3823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What are shaders?</a:t>
            </a:r>
            <a:br>
              <a:rPr lang="en" sz="1400"/>
            </a:br>
            <a:endParaRPr sz="1400"/>
          </a:p>
          <a:p>
            <a:pPr indent="-317500" lvl="0" marL="457200" rtl="0" algn="l">
              <a:spcBef>
                <a:spcPts val="0"/>
              </a:spcBef>
              <a:spcAft>
                <a:spcPts val="0"/>
              </a:spcAft>
              <a:buSzPts val="1400"/>
              <a:buChar char="●"/>
            </a:pPr>
            <a:r>
              <a:rPr lang="en" sz="1400"/>
              <a:t>Shader code example</a:t>
            </a:r>
            <a:br>
              <a:rPr lang="en" sz="1400"/>
            </a:br>
            <a:endParaRPr sz="1400"/>
          </a:p>
          <a:p>
            <a:pPr indent="-317500" lvl="0" marL="457200" rtl="0" algn="l">
              <a:spcBef>
                <a:spcPts val="0"/>
              </a:spcBef>
              <a:spcAft>
                <a:spcPts val="0"/>
              </a:spcAft>
              <a:buSzPts val="1400"/>
              <a:buChar char="●"/>
            </a:pPr>
            <a:r>
              <a:rPr lang="en" sz="1400"/>
              <a:t>Shader Graph</a:t>
            </a:r>
            <a:br>
              <a:rPr lang="en" sz="1400"/>
            </a:br>
            <a:endParaRPr sz="1400"/>
          </a:p>
          <a:p>
            <a:pPr indent="-317500" lvl="0" marL="457200" rtl="0" algn="l">
              <a:spcBef>
                <a:spcPts val="0"/>
              </a:spcBef>
              <a:spcAft>
                <a:spcPts val="0"/>
              </a:spcAft>
              <a:buSzPts val="1400"/>
              <a:buChar char="●"/>
            </a:pPr>
            <a:r>
              <a:rPr lang="en" sz="1400"/>
              <a:t>Render Pipelines</a:t>
            </a:r>
            <a:br>
              <a:rPr lang="en" sz="1400"/>
            </a:br>
            <a:endParaRPr sz="1400"/>
          </a:p>
          <a:p>
            <a:pPr indent="-317500" lvl="0" marL="457200" rtl="0" algn="l">
              <a:spcBef>
                <a:spcPts val="0"/>
              </a:spcBef>
              <a:spcAft>
                <a:spcPts val="0"/>
              </a:spcAft>
              <a:buSzPts val="1400"/>
              <a:buChar char="●"/>
            </a:pPr>
            <a:r>
              <a:rPr lang="en" sz="1400"/>
              <a:t>Shader Graph examples</a:t>
            </a:r>
            <a:br>
              <a:rPr lang="en" sz="1400"/>
            </a:br>
            <a:endParaRPr sz="1400"/>
          </a:p>
          <a:p>
            <a:pPr indent="-317500" lvl="0" marL="457200" rtl="0" algn="l">
              <a:spcBef>
                <a:spcPts val="0"/>
              </a:spcBef>
              <a:spcAft>
                <a:spcPts val="0"/>
              </a:spcAft>
              <a:buSzPts val="1400"/>
              <a:buChar char="●"/>
            </a:pPr>
            <a:r>
              <a:rPr lang="en" sz="1400"/>
              <a:t>Exercise</a:t>
            </a:r>
            <a:br>
              <a:rPr lang="en" sz="1400"/>
            </a:br>
            <a:endParaRPr sz="1400"/>
          </a:p>
          <a:p>
            <a:pPr indent="-317500" lvl="0" marL="457200" rtl="0" algn="l">
              <a:spcBef>
                <a:spcPts val="0"/>
              </a:spcBef>
              <a:spcAft>
                <a:spcPts val="0"/>
              </a:spcAft>
              <a:buSzPts val="1400"/>
              <a:buChar char="●"/>
            </a:pPr>
            <a:r>
              <a:rPr lang="en" sz="1400"/>
              <a:t>Further reading</a:t>
            </a:r>
            <a:br>
              <a:rPr lang="en" sz="1400"/>
            </a:br>
            <a:endParaRPr sz="1400"/>
          </a:p>
          <a:p>
            <a:pPr indent="-317500" lvl="0" marL="457200" rtl="0" algn="l">
              <a:spcBef>
                <a:spcPts val="0"/>
              </a:spcBef>
              <a:spcAft>
                <a:spcPts val="0"/>
              </a:spcAft>
              <a:buSzPts val="1400"/>
              <a:buChar char="●"/>
            </a:pPr>
            <a:r>
              <a:rPr lang="en" sz="1400"/>
              <a:t>Sources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shaders?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 “A shader is a program that runs in the graphics pipeline and tells the computer how to render each pixel. These programs are called shaders because they are often used to control lighting and shading effects.”</a:t>
            </a:r>
            <a:endParaRPr/>
          </a:p>
          <a:p>
            <a:pPr indent="0" lvl="0" marL="0" rtl="0" algn="l">
              <a:spcBef>
                <a:spcPts val="160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2132225" y="2177175"/>
            <a:ext cx="4879549" cy="2744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Shader code example</a:t>
            </a:r>
            <a:endParaRPr/>
          </a:p>
        </p:txBody>
      </p:sp>
      <p:sp>
        <p:nvSpPr>
          <p:cNvPr id="80" name="Google Shape;80;p16"/>
          <p:cNvSpPr txBox="1"/>
          <p:nvPr>
            <p:ph idx="1" type="body"/>
          </p:nvPr>
        </p:nvSpPr>
        <p:spPr>
          <a:xfrm>
            <a:off x="311700" y="947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Shader Graph</a:t>
            </a:r>
            <a:endParaRPr/>
          </a:p>
        </p:txBody>
      </p:sp>
      <p:sp>
        <p:nvSpPr>
          <p:cNvPr id="86" name="Google Shape;86;p17"/>
          <p:cNvSpPr txBox="1"/>
          <p:nvPr>
            <p:ph idx="1" type="body"/>
          </p:nvPr>
        </p:nvSpPr>
        <p:spPr>
          <a:xfrm>
            <a:off x="311700" y="1152475"/>
            <a:ext cx="3217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Same possibilities</a:t>
            </a:r>
            <a:br>
              <a:rPr lang="en"/>
            </a:br>
            <a:endParaRPr/>
          </a:p>
          <a:p>
            <a:pPr indent="-342900" lvl="0" marL="457200" rtl="0" algn="l">
              <a:spcBef>
                <a:spcPts val="0"/>
              </a:spcBef>
              <a:spcAft>
                <a:spcPts val="0"/>
              </a:spcAft>
              <a:buSzPts val="1800"/>
              <a:buChar char="●"/>
            </a:pPr>
            <a:r>
              <a:rPr lang="en"/>
              <a:t>Visual scripting</a:t>
            </a:r>
            <a:br>
              <a:rPr lang="en"/>
            </a:b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7" name="Google Shape;87;p17"/>
          <p:cNvPicPr preferRelativeResize="0"/>
          <p:nvPr/>
        </p:nvPicPr>
        <p:blipFill rotWithShape="1">
          <a:blip r:embed="rId3">
            <a:alphaModFix/>
          </a:blip>
          <a:srcRect b="0" l="0" r="0" t="2210"/>
          <a:stretch/>
        </p:blipFill>
        <p:spPr>
          <a:xfrm>
            <a:off x="1827851" y="2191300"/>
            <a:ext cx="5488300" cy="2887925"/>
          </a:xfrm>
          <a:prstGeom prst="rect">
            <a:avLst/>
          </a:prstGeom>
          <a:noFill/>
          <a:ln>
            <a:noFill/>
          </a:ln>
        </p:spPr>
      </p:pic>
      <p:sp>
        <p:nvSpPr>
          <p:cNvPr id="88" name="Google Shape;88;p17"/>
          <p:cNvSpPr txBox="1"/>
          <p:nvPr>
            <p:ph idx="1" type="body"/>
          </p:nvPr>
        </p:nvSpPr>
        <p:spPr>
          <a:xfrm>
            <a:off x="4853400" y="1152475"/>
            <a:ext cx="4219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Live preview</a:t>
            </a:r>
            <a:br>
              <a:rPr lang="en"/>
            </a:br>
            <a:endParaRPr/>
          </a:p>
          <a:p>
            <a:pPr indent="-342900" lvl="0" marL="457200" rtl="0" algn="l">
              <a:spcBef>
                <a:spcPts val="0"/>
              </a:spcBef>
              <a:spcAft>
                <a:spcPts val="0"/>
              </a:spcAft>
              <a:buSzPts val="1800"/>
              <a:buChar char="●"/>
            </a:pPr>
            <a:r>
              <a:rPr lang="en"/>
              <a:t>Friendlier for designers/artists</a:t>
            </a:r>
            <a:br>
              <a:rPr lang="en"/>
            </a:b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Render Pipelines</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Scriptable Render Pipeline</a:t>
            </a:r>
            <a:br>
              <a:rPr lang="en"/>
            </a:br>
            <a:endParaRPr/>
          </a:p>
          <a:p>
            <a:pPr indent="-342900" lvl="0" marL="457200" rtl="0" algn="l">
              <a:spcBef>
                <a:spcPts val="0"/>
              </a:spcBef>
              <a:spcAft>
                <a:spcPts val="0"/>
              </a:spcAft>
              <a:buSzPts val="1800"/>
              <a:buChar char="●"/>
            </a:pPr>
            <a:r>
              <a:rPr lang="en"/>
              <a:t> Lightweight Render Pipeline (LWRP) </a:t>
            </a:r>
            <a:endParaRPr/>
          </a:p>
          <a:p>
            <a:pPr indent="-317500" lvl="1" marL="914400" rtl="0" algn="l">
              <a:spcBef>
                <a:spcPts val="0"/>
              </a:spcBef>
              <a:spcAft>
                <a:spcPts val="0"/>
              </a:spcAft>
              <a:buSzPts val="1400"/>
              <a:buChar char="○"/>
            </a:pPr>
            <a:r>
              <a:rPr lang="en"/>
              <a:t>Will be renamed to: Universal Render Pipeline (2019.3 and up)</a:t>
            </a:r>
            <a:br>
              <a:rPr lang="en"/>
            </a:br>
            <a:endParaRPr/>
          </a:p>
          <a:p>
            <a:pPr indent="-342900" lvl="0" marL="457200" rtl="0" algn="l">
              <a:spcBef>
                <a:spcPts val="0"/>
              </a:spcBef>
              <a:spcAft>
                <a:spcPts val="0"/>
              </a:spcAft>
              <a:buSzPts val="1800"/>
              <a:buChar char="●"/>
            </a:pPr>
            <a:r>
              <a:rPr lang="en"/>
              <a:t>High Definition Render Pipeline (HDRP)</a:t>
            </a:r>
            <a:endParaRPr/>
          </a:p>
          <a:p>
            <a:pPr indent="-317500" lvl="1" marL="914400" rtl="0" algn="l">
              <a:spcBef>
                <a:spcPts val="0"/>
              </a:spcBef>
              <a:spcAft>
                <a:spcPts val="0"/>
              </a:spcAft>
              <a:buSzPts val="1400"/>
              <a:buChar char="○"/>
            </a:pPr>
            <a:r>
              <a:rPr lang="en"/>
              <a:t>Production ready in 2019.3</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Shader Graph examples</a:t>
            </a:r>
            <a:endParaRPr/>
          </a:p>
        </p:txBody>
      </p:sp>
      <p:pic>
        <p:nvPicPr>
          <p:cNvPr id="100" name="Google Shape;100;p19"/>
          <p:cNvPicPr preferRelativeResize="0"/>
          <p:nvPr/>
        </p:nvPicPr>
        <p:blipFill>
          <a:blip r:embed="rId3">
            <a:alphaModFix/>
          </a:blip>
          <a:stretch>
            <a:fillRect/>
          </a:stretch>
        </p:blipFill>
        <p:spPr>
          <a:xfrm>
            <a:off x="1019474" y="1177599"/>
            <a:ext cx="6965898" cy="3366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endParaRPr/>
          </a:p>
          <a:p>
            <a:pPr indent="0" lvl="0" marL="0" rtl="0" algn="l">
              <a:spcBef>
                <a:spcPts val="1600"/>
              </a:spcBef>
              <a:spcAft>
                <a:spcPts val="1600"/>
              </a:spcAft>
              <a:buNone/>
            </a:pPr>
            <a:br>
              <a:rPr lang="en"/>
            </a:br>
            <a:endParaRPr/>
          </a:p>
        </p:txBody>
      </p:sp>
      <p:pic>
        <p:nvPicPr>
          <p:cNvPr id="107" name="Google Shape;107;p20"/>
          <p:cNvPicPr preferRelativeResize="0"/>
          <p:nvPr/>
        </p:nvPicPr>
        <p:blipFill>
          <a:blip r:embed="rId3">
            <a:alphaModFix/>
          </a:blip>
          <a:stretch>
            <a:fillRect/>
          </a:stretch>
        </p:blipFill>
        <p:spPr>
          <a:xfrm>
            <a:off x="1913249" y="1042313"/>
            <a:ext cx="5317502" cy="36367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Unity Shader examples: </a:t>
            </a:r>
            <a:r>
              <a:rPr lang="en" sz="1000" u="sng">
                <a:solidFill>
                  <a:schemeClr val="hlink"/>
                </a:solidFill>
                <a:hlinkClick r:id="rId3"/>
              </a:rPr>
              <a:t>https://github.com/UnityTechnologies/ShaderGraph_ExampleLibrary</a:t>
            </a:r>
            <a:endParaRPr sz="1000"/>
          </a:p>
          <a:p>
            <a:pPr indent="0" lvl="0" marL="0" rtl="0" algn="l">
              <a:spcBef>
                <a:spcPts val="1600"/>
              </a:spcBef>
              <a:spcAft>
                <a:spcPts val="1600"/>
              </a:spcAft>
              <a:buNone/>
            </a:pPr>
            <a:r>
              <a:rPr lang="en"/>
              <a:t>Unity blog: </a:t>
            </a:r>
            <a:r>
              <a:rPr lang="en" sz="1000" u="sng">
                <a:solidFill>
                  <a:schemeClr val="accent5"/>
                </a:solidFill>
                <a:hlinkClick r:id="rId4"/>
              </a:rPr>
              <a:t>https://blogs.unity3d.com/2018/10/05/art-that-moves-creating-animated-materials-with-shader-graph/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